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3"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be0657f8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be0657f8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be0657f87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be0657f8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be0657f87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be0657f87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be0657f87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be0657f87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be0657f87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be0657f87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eviantart.com/tag/nypoo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en.m.wikipedia.org/wiki/File:Pool_Maintenance_One_Eaton_Square.jp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billjacobus1/128208411/in/album-72057594102349636/"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Customer_feedback_choice.jp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stocksnap.io/photo/people-talking-PGSMMXDJC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hyperlink" Target="https://www.pickpik.com/social-media-apps-icons-phone-technology-internet-76195"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www.calgold.ca.gov/"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ww.picpedia.org/financial-09/f/financial-budget.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Bienvenue_%C3%A0_Danville.JPG" TargetMode="External"/><Relationship Id="rId2" Type="http://schemas.openxmlformats.org/officeDocument/2006/relationships/hyperlink" Target="mailto:joespoolservices2023@gmail.com"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662458"/>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Joe’s Pool Service</a:t>
            </a:r>
            <a:endParaRPr dirty="0"/>
          </a:p>
        </p:txBody>
      </p:sp>
      <p:sp>
        <p:nvSpPr>
          <p:cNvPr id="55" name="Google Shape;55;p13"/>
          <p:cNvSpPr txBox="1">
            <a:spLocks noGrp="1"/>
          </p:cNvSpPr>
          <p:nvPr>
            <p:ph type="subTitle" idx="1"/>
          </p:nvPr>
        </p:nvSpPr>
        <p:spPr>
          <a:xfrm>
            <a:off x="386041" y="4083062"/>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Name: Joe Hernandez, Teacher: Maren Anton</a:t>
            </a:r>
            <a:endParaRPr dirty="0"/>
          </a:p>
        </p:txBody>
      </p:sp>
      <p:pic>
        <p:nvPicPr>
          <p:cNvPr id="3" name="Picture 2" descr="A kidney-shaped pool. Photo by LleisureTech845, licensed under CC BY-NC-ND 3.0 license on DeviantArt.">
            <a:hlinkClick r:id="rId3"/>
            <a:extLst>
              <a:ext uri="{FF2B5EF4-FFF2-40B4-BE49-F238E27FC236}">
                <a16:creationId xmlns:a16="http://schemas.microsoft.com/office/drawing/2014/main" id="{55B959B8-E67D-21D4-7BCB-29F2E8A1BF6D}"/>
              </a:ext>
            </a:extLst>
          </p:cNvPr>
          <p:cNvPicPr>
            <a:picLocks noChangeAspect="1"/>
          </p:cNvPicPr>
          <p:nvPr/>
        </p:nvPicPr>
        <p:blipFill>
          <a:blip r:embed="rId4"/>
          <a:stretch>
            <a:fillRect/>
          </a:stretch>
        </p:blipFill>
        <p:spPr>
          <a:xfrm>
            <a:off x="2527116" y="1356550"/>
            <a:ext cx="4089768" cy="27265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114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400" dirty="0"/>
              <a:t>Answer these questions with bullet points and pictures. </a:t>
            </a:r>
            <a:br>
              <a:rPr lang="en" sz="1400" dirty="0"/>
            </a:br>
            <a:r>
              <a:rPr lang="en" sz="1400" dirty="0">
                <a:solidFill>
                  <a:srgbClr val="0000FF"/>
                </a:solidFill>
              </a:rPr>
              <a:t>2. Summary: What is the business? What kind of business is it? What does the business do or make?</a:t>
            </a:r>
            <a:endParaRPr sz="1400" dirty="0">
              <a:solidFill>
                <a:srgbClr val="0000FF"/>
              </a:solidFill>
            </a:endParaRPr>
          </a:p>
        </p:txBody>
      </p:sp>
      <p:sp>
        <p:nvSpPr>
          <p:cNvPr id="61" name="Google Shape;61;p14"/>
          <p:cNvSpPr txBox="1">
            <a:spLocks noGrp="1"/>
          </p:cNvSpPr>
          <p:nvPr>
            <p:ph type="body" idx="1"/>
          </p:nvPr>
        </p:nvSpPr>
        <p:spPr>
          <a:xfrm>
            <a:off x="311700" y="1489296"/>
            <a:ext cx="4364378" cy="3023325"/>
          </a:xfrm>
          <a:prstGeom prst="rect">
            <a:avLst/>
          </a:prstGeom>
        </p:spPr>
        <p:txBody>
          <a:bodyPr spcFirstLastPara="1" wrap="square" lIns="91425" tIns="91425" rIns="91425" bIns="91425" anchor="t" anchorCtr="0">
            <a:noAutofit/>
          </a:bodyPr>
          <a:lstStyle/>
          <a:p>
            <a:pPr marL="0" indent="0">
              <a:spcAft>
                <a:spcPts val="1200"/>
              </a:spcAft>
              <a:buNone/>
            </a:pPr>
            <a:r>
              <a:rPr lang="en-US" sz="2400" dirty="0">
                <a:solidFill>
                  <a:schemeClr val="dk1"/>
                </a:solidFill>
              </a:rPr>
              <a:t>My name is Joe Hernandez. I plan to open my own pool cleaning business. I will provide weekly pool cleaning services, deep cleaning services, and various repairs of pool equipment.</a:t>
            </a:r>
            <a:endParaRPr sz="2400" dirty="0"/>
          </a:p>
        </p:txBody>
      </p:sp>
      <p:pic>
        <p:nvPicPr>
          <p:cNvPr id="3" name="Picture 2" descr="A person cleaning a pool.  Created by GEOGOZZ, licensed under the Creative Commons Attribution-Share Alike 4.0 International license on Wikipedia.">
            <a:hlinkClick r:id="rId3"/>
            <a:extLst>
              <a:ext uri="{FF2B5EF4-FFF2-40B4-BE49-F238E27FC236}">
                <a16:creationId xmlns:a16="http://schemas.microsoft.com/office/drawing/2014/main" id="{F2955B0D-F212-4B31-5934-9B36D45945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3749" y="1587125"/>
            <a:ext cx="3615399" cy="27098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a:extLst>
              <a:ext uri="{C183D7F6-B498-43B3-948B-1728B52AA6E4}">
                <adec:decorative xmlns:adec="http://schemas.microsoft.com/office/drawing/2017/decorative" val="0"/>
              </a:ext>
            </a:extLst>
          </p:cNvPr>
          <p:cNvSpPr txBox="1">
            <a:spLocks noGrp="1"/>
          </p:cNvSpPr>
          <p:nvPr>
            <p:ph type="title"/>
          </p:nvPr>
        </p:nvSpPr>
        <p:spPr>
          <a:xfrm>
            <a:off x="311700" y="445025"/>
            <a:ext cx="8520600" cy="114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400" dirty="0"/>
              <a:t>Answer these questions with bullet points and pictures. </a:t>
            </a:r>
            <a:endParaRPr sz="1400" dirty="0"/>
          </a:p>
          <a:p>
            <a:pPr marL="0" lvl="0" indent="0" algn="l" rtl="0">
              <a:spcBef>
                <a:spcPts val="0"/>
              </a:spcBef>
              <a:spcAft>
                <a:spcPts val="0"/>
              </a:spcAft>
              <a:buSzPts val="990"/>
              <a:buNone/>
            </a:pPr>
            <a:r>
              <a:rPr lang="en" sz="1400" dirty="0">
                <a:solidFill>
                  <a:srgbClr val="0000FF"/>
                </a:solidFill>
              </a:rPr>
              <a:t>3. Budget: How much will you charge for your service or product? </a:t>
            </a:r>
            <a:endParaRPr sz="1400" dirty="0">
              <a:solidFill>
                <a:srgbClr val="0000FF"/>
              </a:solidFill>
            </a:endParaRPr>
          </a:p>
        </p:txBody>
      </p:sp>
      <p:sp>
        <p:nvSpPr>
          <p:cNvPr id="67" name="Google Shape;67;p15">
            <a:extLst>
              <a:ext uri="{C183D7F6-B498-43B3-948B-1728B52AA6E4}">
                <adec:decorative xmlns:adec="http://schemas.microsoft.com/office/drawing/2017/decorative" val="0"/>
              </a:ext>
            </a:extLst>
          </p:cNvPr>
          <p:cNvSpPr txBox="1">
            <a:spLocks noGrp="1"/>
          </p:cNvSpPr>
          <p:nvPr>
            <p:ph type="body" idx="1"/>
          </p:nvPr>
        </p:nvSpPr>
        <p:spPr>
          <a:xfrm>
            <a:off x="3902928" y="1055649"/>
            <a:ext cx="4929372" cy="3746810"/>
          </a:xfrm>
          <a:prstGeom prst="rect">
            <a:avLst/>
          </a:prstGeom>
        </p:spPr>
        <p:txBody>
          <a:bodyPr spcFirstLastPara="1" wrap="square" lIns="91425" tIns="91425" rIns="91425" bIns="91425" anchor="t" anchorCtr="0">
            <a:noAutofit/>
          </a:bodyPr>
          <a:lstStyle/>
          <a:p>
            <a:pPr marL="285750" indent="-285750">
              <a:spcAft>
                <a:spcPts val="1200"/>
              </a:spcAft>
            </a:pPr>
            <a:r>
              <a:rPr lang="en-US" dirty="0"/>
              <a:t>I will charge $50 a week for regular pool cleaning services.</a:t>
            </a:r>
          </a:p>
          <a:p>
            <a:pPr marL="285750" indent="-285750">
              <a:spcAft>
                <a:spcPts val="1200"/>
              </a:spcAft>
            </a:pPr>
            <a:r>
              <a:rPr lang="en-US" dirty="0"/>
              <a:t>Deep cleaning or pools that are not regularly cleaned will cost $150 to $200, depending on the condition of the pool.</a:t>
            </a:r>
          </a:p>
          <a:p>
            <a:pPr marL="285750" indent="-285750">
              <a:spcAft>
                <a:spcPts val="1200"/>
              </a:spcAft>
            </a:pPr>
            <a:r>
              <a:rPr lang="en-US" dirty="0"/>
              <a:t>Repairs will also cost more, since that would require additional equipment to be bought and installed. For example, a pool pump replacement will cost $250 to $300 for parts and labor.</a:t>
            </a:r>
            <a:endParaRPr dirty="0"/>
          </a:p>
        </p:txBody>
      </p:sp>
      <p:pic>
        <p:nvPicPr>
          <p:cNvPr id="3" name="Picture 2">
            <a:hlinkClick r:id="rId3"/>
            <a:extLst>
              <a:ext uri="{FF2B5EF4-FFF2-40B4-BE49-F238E27FC236}">
                <a16:creationId xmlns:a16="http://schemas.microsoft.com/office/drawing/2014/main" id="{9782B470-F9FE-30B9-7DB7-E6B0F3738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877" y="1587125"/>
            <a:ext cx="3236875" cy="2420452"/>
          </a:xfrm>
          <a:prstGeom prst="rect">
            <a:avLst/>
          </a:prstGeom>
          <a:noFill/>
          <a:ln>
            <a:noFill/>
          </a:ln>
        </p:spPr>
      </p:pic>
      <p:sp>
        <p:nvSpPr>
          <p:cNvPr id="4" name="TextBox 3">
            <a:extLst>
              <a:ext uri="{FF2B5EF4-FFF2-40B4-BE49-F238E27FC236}">
                <a16:creationId xmlns:a16="http://schemas.microsoft.com/office/drawing/2014/main" id="{125C09BA-C86B-2B52-F4DE-32AC54F1EC2F}"/>
              </a:ext>
              <a:ext uri="{C183D7F6-B498-43B3-948B-1728B52AA6E4}">
                <adec:decorative xmlns:adec="http://schemas.microsoft.com/office/drawing/2017/decorative" val="1"/>
              </a:ext>
            </a:extLst>
          </p:cNvPr>
          <p:cNvSpPr txBox="1"/>
          <p:nvPr/>
        </p:nvSpPr>
        <p:spPr>
          <a:xfrm>
            <a:off x="752094" y="4007577"/>
            <a:ext cx="2973658" cy="461665"/>
          </a:xfrm>
          <a:prstGeom prst="rect">
            <a:avLst/>
          </a:prstGeom>
          <a:noFill/>
        </p:spPr>
        <p:txBody>
          <a:bodyPr wrap="square" rtlCol="0">
            <a:spAutoFit/>
          </a:bodyPr>
          <a:lstStyle/>
          <a:p>
            <a:r>
              <a:rPr lang="en-US" sz="2400" dirty="0"/>
              <a:t>Pool Pump System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207132"/>
            <a:ext cx="8520600" cy="11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400" dirty="0"/>
              <a:t>Answer these questions with bullet points and pictures. </a:t>
            </a:r>
            <a:endParaRPr sz="1400" dirty="0"/>
          </a:p>
          <a:p>
            <a:pPr marL="0" lvl="0" indent="0" algn="l" rtl="0">
              <a:spcBef>
                <a:spcPts val="0"/>
              </a:spcBef>
              <a:spcAft>
                <a:spcPts val="0"/>
              </a:spcAft>
              <a:buSzPts val="891"/>
              <a:buNone/>
            </a:pPr>
            <a:r>
              <a:rPr lang="en" sz="1400" dirty="0">
                <a:solidFill>
                  <a:srgbClr val="0000FF"/>
                </a:solidFill>
              </a:rPr>
              <a:t>4. Market Analysis: Why did you choose this business? Why do you think this business will be successful? Name two reasons.</a:t>
            </a:r>
            <a:endParaRPr sz="1400" dirty="0">
              <a:solidFill>
                <a:srgbClr val="0000FF"/>
              </a:solidFill>
            </a:endParaRPr>
          </a:p>
        </p:txBody>
      </p:sp>
      <p:sp>
        <p:nvSpPr>
          <p:cNvPr id="73" name="Google Shape;73;p16"/>
          <p:cNvSpPr txBox="1">
            <a:spLocks noGrp="1"/>
          </p:cNvSpPr>
          <p:nvPr>
            <p:ph type="body" idx="1"/>
          </p:nvPr>
        </p:nvSpPr>
        <p:spPr>
          <a:xfrm>
            <a:off x="452949" y="1124850"/>
            <a:ext cx="8520600" cy="2893800"/>
          </a:xfrm>
          <a:prstGeom prst="rect">
            <a:avLst/>
          </a:prstGeom>
        </p:spPr>
        <p:txBody>
          <a:bodyPr spcFirstLastPara="1" wrap="square" lIns="91425" tIns="91425" rIns="91425" bIns="91425" anchor="t" anchorCtr="0">
            <a:normAutofit/>
          </a:bodyPr>
          <a:lstStyle/>
          <a:p>
            <a:pPr marL="285750" indent="-285750">
              <a:spcAft>
                <a:spcPts val="1200"/>
              </a:spcAft>
            </a:pPr>
            <a:r>
              <a:rPr lang="en-US" dirty="0">
                <a:solidFill>
                  <a:schemeClr val="dk1"/>
                </a:solidFill>
              </a:rPr>
              <a:t>I have worked for a pool company for 10 years. I am good at cleaning pools. Then I learned how to fix the pool equipment. I am good at talking with customers and I really enjoy my job. I have both experience and passion for this business.</a:t>
            </a:r>
          </a:p>
          <a:p>
            <a:pPr marL="285750" indent="-285750">
              <a:spcAft>
                <a:spcPts val="1200"/>
              </a:spcAft>
            </a:pPr>
            <a:r>
              <a:rPr lang="en" dirty="0">
                <a:solidFill>
                  <a:schemeClr val="dk1"/>
                </a:solidFill>
              </a:rPr>
              <a:t>My business will be in Danville, CA because there are a lot of customers in Danville with large pools. Also, I </a:t>
            </a:r>
            <a:r>
              <a:rPr lang="en-US" dirty="0">
                <a:solidFill>
                  <a:schemeClr val="dk1"/>
                </a:solidFill>
              </a:rPr>
              <a:t>believe I can give my customers excellent service. </a:t>
            </a:r>
          </a:p>
          <a:p>
            <a:pPr marL="0" lvl="0" indent="0" algn="l" rtl="0">
              <a:spcBef>
                <a:spcPts val="0"/>
              </a:spcBef>
              <a:spcAft>
                <a:spcPts val="1200"/>
              </a:spcAft>
              <a:buNone/>
            </a:pPr>
            <a:endParaRPr dirty="0"/>
          </a:p>
        </p:txBody>
      </p:sp>
      <p:pic>
        <p:nvPicPr>
          <p:cNvPr id="2" name="Picture 1" descr="Customer leaving good feedback by selecting green happy face icon. Public domain photo created by timisu on Wikimedia Commons.">
            <a:hlinkClick r:id="rId3"/>
            <a:extLst>
              <a:ext uri="{FF2B5EF4-FFF2-40B4-BE49-F238E27FC236}">
                <a16:creationId xmlns:a16="http://schemas.microsoft.com/office/drawing/2014/main" id="{26C8CE92-D09E-8729-B696-7319056BD33A}"/>
              </a:ext>
            </a:extLst>
          </p:cNvPr>
          <p:cNvPicPr>
            <a:picLocks noChangeAspect="1"/>
          </p:cNvPicPr>
          <p:nvPr/>
        </p:nvPicPr>
        <p:blipFill rotWithShape="1">
          <a:blip r:embed="rId4"/>
          <a:srcRect t="25005" b="20795"/>
          <a:stretch/>
        </p:blipFill>
        <p:spPr>
          <a:xfrm>
            <a:off x="2127011" y="3429624"/>
            <a:ext cx="4727273" cy="15608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445025"/>
            <a:ext cx="8520600" cy="134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400" dirty="0"/>
              <a:t>Answer these questions with bullet points and pictures. </a:t>
            </a:r>
            <a:endParaRPr sz="1400" dirty="0"/>
          </a:p>
          <a:p>
            <a:pPr marL="0" lvl="0" indent="0" algn="l" rtl="0">
              <a:spcBef>
                <a:spcPts val="0"/>
              </a:spcBef>
              <a:spcAft>
                <a:spcPts val="0"/>
              </a:spcAft>
              <a:buSzPts val="990"/>
              <a:buNone/>
            </a:pPr>
            <a:r>
              <a:rPr lang="en" sz="1400" dirty="0">
                <a:solidFill>
                  <a:srgbClr val="0000FF"/>
                </a:solidFill>
              </a:rPr>
              <a:t>5. Marking Plan and Sale Strategies: How will you advertise your business? How will customers learn about your product or service? How will your item be sold?</a:t>
            </a:r>
            <a:endParaRPr sz="1400" dirty="0">
              <a:solidFill>
                <a:srgbClr val="0000FF"/>
              </a:solidFill>
            </a:endParaRPr>
          </a:p>
        </p:txBody>
      </p:sp>
      <p:sp>
        <p:nvSpPr>
          <p:cNvPr id="79" name="Google Shape;79;p17"/>
          <p:cNvSpPr txBox="1">
            <a:spLocks noGrp="1"/>
          </p:cNvSpPr>
          <p:nvPr>
            <p:ph type="body" idx="1"/>
          </p:nvPr>
        </p:nvSpPr>
        <p:spPr>
          <a:xfrm>
            <a:off x="155583" y="1296208"/>
            <a:ext cx="5561276" cy="3788747"/>
          </a:xfrm>
          <a:prstGeom prst="rect">
            <a:avLst/>
          </a:prstGeom>
        </p:spPr>
        <p:txBody>
          <a:bodyPr spcFirstLastPara="1" wrap="square" lIns="91425" tIns="91425" rIns="91425" bIns="91425" anchor="t" anchorCtr="0">
            <a:normAutofit fontScale="92500" lnSpcReduction="20000"/>
          </a:bodyPr>
          <a:lstStyle/>
          <a:p>
            <a:pPr marL="285750" indent="-285750">
              <a:spcAft>
                <a:spcPts val="1200"/>
              </a:spcAft>
            </a:pPr>
            <a:r>
              <a:rPr lang="en-US" sz="1900" dirty="0">
                <a:solidFill>
                  <a:schemeClr val="dk1"/>
                </a:solidFill>
              </a:rPr>
              <a:t>I have a big plan for marketing. I made YouTube videos of how I clean and fix pools. I explain everything in my videos. I put those videos on my Business Instagram page.</a:t>
            </a:r>
          </a:p>
          <a:p>
            <a:pPr marL="285750" indent="-285750">
              <a:spcAft>
                <a:spcPts val="1200"/>
              </a:spcAft>
            </a:pPr>
            <a:r>
              <a:rPr lang="en-US" sz="1900" dirty="0">
                <a:solidFill>
                  <a:schemeClr val="dk1"/>
                </a:solidFill>
              </a:rPr>
              <a:t>I took a lot of pictures of beautiful pools that I cleaned as well. I’ll post them on Facebook, Instagram, </a:t>
            </a:r>
            <a:r>
              <a:rPr lang="en-US" sz="1900" dirty="0" err="1">
                <a:solidFill>
                  <a:schemeClr val="dk1"/>
                </a:solidFill>
              </a:rPr>
              <a:t>SnapChat</a:t>
            </a:r>
            <a:r>
              <a:rPr lang="en-US" sz="1900" dirty="0">
                <a:solidFill>
                  <a:schemeClr val="dk1"/>
                </a:solidFill>
              </a:rPr>
              <a:t>, and Twitter.</a:t>
            </a:r>
          </a:p>
          <a:p>
            <a:pPr marL="285750" indent="-285750">
              <a:spcAft>
                <a:spcPts val="1200"/>
              </a:spcAft>
            </a:pPr>
            <a:r>
              <a:rPr lang="en-US" sz="1900" dirty="0">
                <a:solidFill>
                  <a:schemeClr val="dk1"/>
                </a:solidFill>
              </a:rPr>
              <a:t>Also, my customers will spread my business through word of mouth. They will talk to their friends and recommend my business to co-workers too.  </a:t>
            </a:r>
          </a:p>
          <a:p>
            <a:pPr marL="0" lvl="0" indent="0" algn="l" rtl="0">
              <a:spcBef>
                <a:spcPts val="0"/>
              </a:spcBef>
              <a:spcAft>
                <a:spcPts val="1200"/>
              </a:spcAft>
              <a:buNone/>
            </a:pPr>
            <a:endParaRPr dirty="0"/>
          </a:p>
        </p:txBody>
      </p:sp>
      <p:pic>
        <p:nvPicPr>
          <p:cNvPr id="3" name="Picture 2" descr="Peopl talking on the street. Public Domain photo created by Candace McDaniel on StockSnap.io. ">
            <a:hlinkClick r:id="rId3"/>
            <a:extLst>
              <a:ext uri="{FF2B5EF4-FFF2-40B4-BE49-F238E27FC236}">
                <a16:creationId xmlns:a16="http://schemas.microsoft.com/office/drawing/2014/main" id="{BC639C0C-1A6F-2DEB-E936-FC09AE8CB07F}"/>
              </a:ext>
            </a:extLst>
          </p:cNvPr>
          <p:cNvPicPr>
            <a:picLocks noChangeAspect="1"/>
          </p:cNvPicPr>
          <p:nvPr/>
        </p:nvPicPr>
        <p:blipFill>
          <a:blip r:embed="rId4"/>
          <a:stretch>
            <a:fillRect/>
          </a:stretch>
        </p:blipFill>
        <p:spPr>
          <a:xfrm>
            <a:off x="5783462" y="3204062"/>
            <a:ext cx="2468137" cy="1645425"/>
          </a:xfrm>
          <a:prstGeom prst="rect">
            <a:avLst/>
          </a:prstGeom>
        </p:spPr>
      </p:pic>
      <p:pic>
        <p:nvPicPr>
          <p:cNvPr id="1026" name="Picture 2" descr="Social media apps icons on phone. Royalty-free photo from Pickpik.">
            <a:hlinkClick r:id="rId5"/>
            <a:extLst>
              <a:ext uri="{FF2B5EF4-FFF2-40B4-BE49-F238E27FC236}">
                <a16:creationId xmlns:a16="http://schemas.microsoft.com/office/drawing/2014/main" id="{D0C0ED83-AC52-40BA-6DF1-DC8EF63BD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765" y="1296208"/>
            <a:ext cx="2469834" cy="164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445025"/>
            <a:ext cx="8520600" cy="1373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61874"/>
              <a:buNone/>
            </a:pPr>
            <a:r>
              <a:rPr lang="en" sz="1600" dirty="0"/>
              <a:t>Answer these questions with bullet points and pictures. </a:t>
            </a:r>
            <a:endParaRPr sz="1600" dirty="0"/>
          </a:p>
          <a:p>
            <a:pPr marL="0" lvl="0" indent="0" algn="l" rtl="0">
              <a:spcBef>
                <a:spcPts val="0"/>
              </a:spcBef>
              <a:spcAft>
                <a:spcPts val="0"/>
              </a:spcAft>
              <a:buSzPct val="61874"/>
              <a:buNone/>
            </a:pPr>
            <a:r>
              <a:rPr lang="en" sz="1600" dirty="0">
                <a:solidFill>
                  <a:srgbClr val="0000FF"/>
                </a:solidFill>
              </a:rPr>
              <a:t>6. Resources Needed: How many employees are needed? What are their responsibilities/ roles/ positions or job titles, hours, and wages? Are you the only employee? If so, what are your hours and responsibilities? </a:t>
            </a:r>
            <a:r>
              <a:rPr lang="en" sz="1533" dirty="0">
                <a:solidFill>
                  <a:srgbClr val="0000FF"/>
                </a:solidFill>
              </a:rPr>
              <a:t>What resources do you need to start or maintain this business? How much money will you need to start your business? Make a list below. $$, equipment, permits, etc. (check </a:t>
            </a:r>
            <a:r>
              <a:rPr lang="en" sz="1533" u="sng" dirty="0">
                <a:solidFill>
                  <a:srgbClr val="0000FF"/>
                </a:solidFill>
                <a:hlinkClick r:id="rId3">
                  <a:extLst>
                    <a:ext uri="{A12FA001-AC4F-418D-AE19-62706E023703}">
                      <ahyp:hlinkClr xmlns:ahyp="http://schemas.microsoft.com/office/drawing/2018/hyperlinkcolor" val="tx"/>
                    </a:ext>
                  </a:extLst>
                </a:hlinkClick>
              </a:rPr>
              <a:t>www.calgold.ca.gov</a:t>
            </a:r>
            <a:r>
              <a:rPr lang="en" sz="1533" dirty="0">
                <a:solidFill>
                  <a:srgbClr val="0000FF"/>
                </a:solidFill>
              </a:rPr>
              <a:t> for required permits) </a:t>
            </a:r>
            <a:endParaRPr sz="1933" dirty="0">
              <a:solidFill>
                <a:srgbClr val="0000FF"/>
              </a:solidFill>
            </a:endParaRPr>
          </a:p>
        </p:txBody>
      </p:sp>
      <p:sp>
        <p:nvSpPr>
          <p:cNvPr id="85" name="Google Shape;85;p18"/>
          <p:cNvSpPr txBox="1">
            <a:spLocks noGrp="1"/>
          </p:cNvSpPr>
          <p:nvPr>
            <p:ph type="body" idx="1"/>
          </p:nvPr>
        </p:nvSpPr>
        <p:spPr>
          <a:xfrm>
            <a:off x="4334107" y="1642946"/>
            <a:ext cx="4728651" cy="3843454"/>
          </a:xfrm>
          <a:prstGeom prst="rect">
            <a:avLst/>
          </a:prstGeom>
        </p:spPr>
        <p:txBody>
          <a:bodyPr spcFirstLastPara="1" wrap="square" lIns="91425" tIns="91425" rIns="91425" bIns="91425" anchor="t" anchorCtr="0">
            <a:normAutofit fontScale="77500" lnSpcReduction="20000"/>
          </a:bodyPr>
          <a:lstStyle/>
          <a:p>
            <a:pPr marL="285750" indent="-285750">
              <a:spcAft>
                <a:spcPts val="1200"/>
              </a:spcAft>
            </a:pPr>
            <a:r>
              <a:rPr lang="en-US" sz="2300" dirty="0">
                <a:solidFill>
                  <a:schemeClr val="dk1"/>
                </a:solidFill>
                <a:latin typeface="Aptos Narrow" panose="020B0004020202020204" pitchFamily="34" charset="0"/>
              </a:rPr>
              <a:t>I am going to work alone in my business for now. I don’t have enough money yet to hire other employees.  I’m going to do all the work now, but later I will hire someone to help me repair pools that are broken. </a:t>
            </a:r>
          </a:p>
          <a:p>
            <a:pPr marL="285750" indent="-285750">
              <a:spcAft>
                <a:spcPts val="1200"/>
              </a:spcAft>
            </a:pPr>
            <a:r>
              <a:rPr lang="en-US" sz="2300" dirty="0">
                <a:solidFill>
                  <a:schemeClr val="dk1"/>
                </a:solidFill>
                <a:latin typeface="Aptos Narrow" panose="020B0004020202020204" pitchFamily="34" charset="0"/>
              </a:rPr>
              <a:t>Before I can open my business, I need to get a pool cleaning permit. I also need to pay the government to register my fictitious business  name (Joe’s Pool Services).</a:t>
            </a:r>
          </a:p>
          <a:p>
            <a:pPr marL="285750" indent="-285750">
              <a:spcAft>
                <a:spcPts val="1200"/>
              </a:spcAft>
            </a:pPr>
            <a:r>
              <a:rPr lang="en-US" sz="2300" dirty="0">
                <a:solidFill>
                  <a:schemeClr val="dk1"/>
                </a:solidFill>
                <a:latin typeface="Aptos Narrow" panose="020B0004020202020204" pitchFamily="34" charset="0"/>
              </a:rPr>
              <a:t>I also need to buy the chemicals and pay for business cards.</a:t>
            </a:r>
            <a:r>
              <a:rPr lang="en-US" sz="2300" dirty="0">
                <a:latin typeface="Aptos Narrow" panose="020B0004020202020204" pitchFamily="34" charset="0"/>
              </a:rPr>
              <a:t> </a:t>
            </a:r>
          </a:p>
          <a:p>
            <a:pPr marL="0" lvl="0" indent="0" algn="l" rtl="0">
              <a:spcBef>
                <a:spcPts val="0"/>
              </a:spcBef>
              <a:spcAft>
                <a:spcPts val="1200"/>
              </a:spcAft>
              <a:buNone/>
            </a:pPr>
            <a:endParaRPr dirty="0"/>
          </a:p>
        </p:txBody>
      </p:sp>
      <p:pic>
        <p:nvPicPr>
          <p:cNvPr id="2" name="Picture 1">
            <a:hlinkClick r:id="rId4"/>
            <a:extLst>
              <a:ext uri="{FF2B5EF4-FFF2-40B4-BE49-F238E27FC236}">
                <a16:creationId xmlns:a16="http://schemas.microsoft.com/office/drawing/2014/main" id="{7ACA7A46-200B-6383-24B3-069ED2C45E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504" y="2078440"/>
            <a:ext cx="3743146" cy="24938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5A41-6B7F-BFEA-3D2E-527552DD3A20}"/>
              </a:ext>
            </a:extLst>
          </p:cNvPr>
          <p:cNvSpPr>
            <a:spLocks noGrp="1"/>
          </p:cNvSpPr>
          <p:nvPr>
            <p:ph type="title"/>
          </p:nvPr>
        </p:nvSpPr>
        <p:spPr/>
        <p:txBody>
          <a:bodyPr>
            <a:noAutofit/>
          </a:bodyPr>
          <a:lstStyle/>
          <a:p>
            <a:r>
              <a:rPr lang="en" sz="1400" dirty="0">
                <a:solidFill>
                  <a:srgbClr val="0000FF"/>
                </a:solidFill>
              </a:rPr>
              <a:t>7. Contact Information: Where is it located? What are the business hours? What is your contact information?</a:t>
            </a:r>
            <a:endParaRPr lang="en-US" sz="1400" dirty="0"/>
          </a:p>
        </p:txBody>
      </p:sp>
      <p:sp>
        <p:nvSpPr>
          <p:cNvPr id="3" name="Text Placeholder 2">
            <a:extLst>
              <a:ext uri="{FF2B5EF4-FFF2-40B4-BE49-F238E27FC236}">
                <a16:creationId xmlns:a16="http://schemas.microsoft.com/office/drawing/2014/main" id="{217240C4-AA24-A61E-B341-A51B701F421B}"/>
              </a:ext>
            </a:extLst>
          </p:cNvPr>
          <p:cNvSpPr>
            <a:spLocks noGrp="1"/>
          </p:cNvSpPr>
          <p:nvPr>
            <p:ph type="body" idx="1"/>
          </p:nvPr>
        </p:nvSpPr>
        <p:spPr/>
        <p:txBody>
          <a:bodyPr/>
          <a:lstStyle/>
          <a:p>
            <a:r>
              <a:rPr lang="en" dirty="0">
                <a:solidFill>
                  <a:schemeClr val="dk1"/>
                </a:solidFill>
              </a:rPr>
              <a:t>The business will be located in Danville, CA.</a:t>
            </a:r>
          </a:p>
          <a:p>
            <a:r>
              <a:rPr lang="en" dirty="0">
                <a:solidFill>
                  <a:schemeClr val="dk1"/>
                </a:solidFill>
              </a:rPr>
              <a:t>The business hours and days will be from Monday to Saturday, 8:00 AM to 6:00 PM. I can work for emergency situations on Sundays or holidays, but I will charge more money.</a:t>
            </a:r>
          </a:p>
          <a:p>
            <a:r>
              <a:rPr lang="en" dirty="0">
                <a:solidFill>
                  <a:schemeClr val="dk1"/>
                </a:solidFill>
              </a:rPr>
              <a:t>My contact information is:</a:t>
            </a:r>
          </a:p>
          <a:p>
            <a:pPr marL="1054100" lvl="2" indent="0">
              <a:buNone/>
            </a:pPr>
            <a:r>
              <a:rPr lang="en" sz="2000" dirty="0">
                <a:solidFill>
                  <a:schemeClr val="dk1"/>
                </a:solidFill>
                <a:hlinkClick r:id="rId2"/>
              </a:rPr>
              <a:t>joespoolservices2023@gmail.com</a:t>
            </a:r>
            <a:endParaRPr lang="en" sz="2000" dirty="0">
              <a:solidFill>
                <a:schemeClr val="dk1"/>
              </a:solidFill>
            </a:endParaRPr>
          </a:p>
          <a:p>
            <a:pPr marL="1054100" lvl="2" indent="0">
              <a:buNone/>
            </a:pPr>
            <a:r>
              <a:rPr lang="en" sz="2000" dirty="0">
                <a:solidFill>
                  <a:schemeClr val="dk1"/>
                </a:solidFill>
              </a:rPr>
              <a:t>(434) 123-4567</a:t>
            </a:r>
          </a:p>
          <a:p>
            <a:pPr marL="1054100" lvl="2" indent="0">
              <a:buNone/>
            </a:pPr>
            <a:r>
              <a:rPr lang="en" sz="2000" dirty="0">
                <a:solidFill>
                  <a:schemeClr val="dk1"/>
                </a:solidFill>
              </a:rPr>
              <a:t>1222 Alexander Lane</a:t>
            </a:r>
          </a:p>
          <a:p>
            <a:pPr marL="1054100" lvl="2" indent="0">
              <a:buNone/>
            </a:pPr>
            <a:r>
              <a:rPr lang="en" sz="2000" dirty="0">
                <a:solidFill>
                  <a:schemeClr val="dk1"/>
                </a:solidFill>
              </a:rPr>
              <a:t>Danville, CA 94506</a:t>
            </a:r>
            <a:endParaRPr lang="en-US" sz="2000" dirty="0"/>
          </a:p>
        </p:txBody>
      </p:sp>
      <p:pic>
        <p:nvPicPr>
          <p:cNvPr id="4" name="Picture 3" descr="&quot;Welcome to Danville&quot; sign. Image created by Jmvkrecords, licensed under the Creative Commons Attribution-Share Alike 4.0 International license. on Wikimedia Commons.">
            <a:hlinkClick r:id="rId3"/>
            <a:extLst>
              <a:ext uri="{FF2B5EF4-FFF2-40B4-BE49-F238E27FC236}">
                <a16:creationId xmlns:a16="http://schemas.microsoft.com/office/drawing/2014/main" id="{B2D74EE6-2B14-6778-2B23-7D90B51733D1}"/>
              </a:ext>
            </a:extLst>
          </p:cNvPr>
          <p:cNvPicPr>
            <a:picLocks noChangeAspect="1"/>
          </p:cNvPicPr>
          <p:nvPr/>
        </p:nvPicPr>
        <p:blipFill rotWithShape="1">
          <a:blip r:embed="rId4"/>
          <a:srcRect l="40136" b="33579"/>
          <a:stretch/>
        </p:blipFill>
        <p:spPr>
          <a:xfrm>
            <a:off x="5516670" y="2331302"/>
            <a:ext cx="3010295" cy="2505019"/>
          </a:xfrm>
          <a:prstGeom prst="rect">
            <a:avLst/>
          </a:prstGeom>
        </p:spPr>
      </p:pic>
    </p:spTree>
    <p:extLst>
      <p:ext uri="{BB962C8B-B14F-4D97-AF65-F5344CB8AC3E}">
        <p14:creationId xmlns:p14="http://schemas.microsoft.com/office/powerpoint/2010/main" val="270478109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720</Words>
  <Application>Microsoft Office PowerPoint</Application>
  <PresentationFormat>On-screen Show (16:9)</PresentationFormat>
  <Paragraphs>32</Paragraphs>
  <Slides>7</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Aptos Narrow</vt:lpstr>
      <vt:lpstr>Arial</vt:lpstr>
      <vt:lpstr>Simple Light</vt:lpstr>
      <vt:lpstr>Joe’s Pool Service</vt:lpstr>
      <vt:lpstr>Answer these questions with bullet points and pictures.  2. Summary: What is the business? What kind of business is it? What does the business do or make?</vt:lpstr>
      <vt:lpstr>Answer these questions with bullet points and pictures.  3. Budget: How much will you charge for your service or product? </vt:lpstr>
      <vt:lpstr>Answer these questions with bullet points and pictures.  4. Market Analysis: Why did you choose this business? Why do you think this business will be successful? Name two reasons.</vt:lpstr>
      <vt:lpstr>Answer these questions with bullet points and pictures.  5. Marking Plan and Sale Strategies: How will you advertise your business? How will customers learn about your product or service? How will your item be sold?</vt:lpstr>
      <vt:lpstr>Answer these questions with bullet points and pictures.  6. Resources Needed: How many employees are needed? What are their responsibilities/ roles/ positions or job titles, hours, and wages? Are you the only employee? If so, what are your hours and responsibilities? What resources do you need to start or maintain this business? How much money will you need to start your business? Make a list below. $$, equipment, permits, etc. (check www.calgold.ca.gov for required permits) </vt:lpstr>
      <vt:lpstr>7. Contact Information: Where is it located? What are the business hours? What is your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Business Name )</dc:title>
  <dc:creator>Stephanie Fitzpatrick</dc:creator>
  <cp:lastModifiedBy>Stephanie Fitzpatrick</cp:lastModifiedBy>
  <cp:revision>5</cp:revision>
  <dcterms:modified xsi:type="dcterms:W3CDTF">2024-06-15T04:18:29Z</dcterms:modified>
</cp:coreProperties>
</file>