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9" r:id="rId1"/>
  </p:sldMasterIdLst>
  <p:notesMasterIdLst>
    <p:notesMasterId r:id="rId9"/>
  </p:notesMasterIdLst>
  <p:sldIdLst>
    <p:sldId id="256" r:id="rId2"/>
    <p:sldId id="257" r:id="rId3"/>
    <p:sldId id="258" r:id="rId4"/>
    <p:sldId id="259" r:id="rId5"/>
    <p:sldId id="260" r:id="rId6"/>
    <p:sldId id="261" r:id="rId7"/>
    <p:sldId id="263" r:id="rId8"/>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03" d="100"/>
          <a:sy n="103" d="100"/>
        </p:scale>
        <p:origin x="874" y="77"/>
      </p:cViewPr>
      <p:guideLst>
        <p:guide orient="horz" pos="162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notes"/>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2" name="Google Shape;52;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6"/>
        <p:cNvGrpSpPr/>
        <p:nvPr/>
      </p:nvGrpSpPr>
      <p:grpSpPr>
        <a:xfrm>
          <a:off x="0" y="0"/>
          <a:ext cx="0" cy="0"/>
          <a:chOff x="0" y="0"/>
          <a:chExt cx="0" cy="0"/>
        </a:xfrm>
      </p:grpSpPr>
      <p:sp>
        <p:nvSpPr>
          <p:cNvPr id="57" name="Google Shape;57;g1be0657f87f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8" name="Google Shape;58;g1be0657f87f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2"/>
        <p:cNvGrpSpPr/>
        <p:nvPr/>
      </p:nvGrpSpPr>
      <p:grpSpPr>
        <a:xfrm>
          <a:off x="0" y="0"/>
          <a:ext cx="0" cy="0"/>
          <a:chOff x="0" y="0"/>
          <a:chExt cx="0" cy="0"/>
        </a:xfrm>
      </p:grpSpPr>
      <p:sp>
        <p:nvSpPr>
          <p:cNvPr id="63" name="Google Shape;63;g1be0657f87f_0_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4" name="Google Shape;64;g1be0657f87f_0_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8"/>
        <p:cNvGrpSpPr/>
        <p:nvPr/>
      </p:nvGrpSpPr>
      <p:grpSpPr>
        <a:xfrm>
          <a:off x="0" y="0"/>
          <a:ext cx="0" cy="0"/>
          <a:chOff x="0" y="0"/>
          <a:chExt cx="0" cy="0"/>
        </a:xfrm>
      </p:grpSpPr>
      <p:sp>
        <p:nvSpPr>
          <p:cNvPr id="69" name="Google Shape;69;g1be0657f87f_0_1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0" name="Google Shape;70;g1be0657f87f_0_1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4"/>
        <p:cNvGrpSpPr/>
        <p:nvPr/>
      </p:nvGrpSpPr>
      <p:grpSpPr>
        <a:xfrm>
          <a:off x="0" y="0"/>
          <a:ext cx="0" cy="0"/>
          <a:chOff x="0" y="0"/>
          <a:chExt cx="0" cy="0"/>
        </a:xfrm>
      </p:grpSpPr>
      <p:sp>
        <p:nvSpPr>
          <p:cNvPr id="75" name="Google Shape;75;g1be0657f87f_0_2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6" name="Google Shape;76;g1be0657f87f_0_2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0"/>
        <p:cNvGrpSpPr/>
        <p:nvPr/>
      </p:nvGrpSpPr>
      <p:grpSpPr>
        <a:xfrm>
          <a:off x="0" y="0"/>
          <a:ext cx="0" cy="0"/>
          <a:chOff x="0" y="0"/>
          <a:chExt cx="0" cy="0"/>
        </a:xfrm>
      </p:grpSpPr>
      <p:sp>
        <p:nvSpPr>
          <p:cNvPr id="81" name="Google Shape;81;g1be0657f87f_0_2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2" name="Google Shape;82;g1be0657f87f_0_2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311708" y="744575"/>
            <a:ext cx="8520600" cy="2052600"/>
          </a:xfrm>
          <a:prstGeom prst="rect">
            <a:avLst/>
          </a:prstGeom>
        </p:spPr>
        <p:txBody>
          <a:bodyPr spcFirstLastPara="1" wrap="square" lIns="91425" tIns="91425" rIns="91425" bIns="91425" anchor="b" anchorCtr="0">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a:endParaRPr/>
          </a:p>
        </p:txBody>
      </p:sp>
      <p:sp>
        <p:nvSpPr>
          <p:cNvPr id="11" name="Google Shape;11;p2"/>
          <p:cNvSpPr txBox="1">
            <a:spLocks noGrp="1"/>
          </p:cNvSpPr>
          <p:nvPr>
            <p:ph type="subTitle" idx="1"/>
          </p:nvPr>
        </p:nvSpPr>
        <p:spPr>
          <a:xfrm>
            <a:off x="311700" y="2834125"/>
            <a:ext cx="8520600" cy="7926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p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1"/>
          <p:cNvSpPr txBox="1">
            <a:spLocks noGrp="1"/>
          </p:cNvSpPr>
          <p:nvPr>
            <p:ph type="title" hasCustomPrompt="1"/>
          </p:nvPr>
        </p:nvSpPr>
        <p:spPr>
          <a:xfrm>
            <a:off x="311700" y="1106125"/>
            <a:ext cx="8520600" cy="1963500"/>
          </a:xfrm>
          <a:prstGeom prst="rect">
            <a:avLst/>
          </a:prstGeom>
        </p:spPr>
        <p:txBody>
          <a:bodyPr spcFirstLastPara="1" wrap="square" lIns="91425" tIns="91425" rIns="91425" bIns="91425" anchor="b" anchorCtr="0">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a:spLocks noGrp="1"/>
          </p:cNvSpPr>
          <p:nvPr>
            <p:ph type="body" idx="1"/>
          </p:nvPr>
        </p:nvSpPr>
        <p:spPr>
          <a:xfrm>
            <a:off x="311700" y="3152225"/>
            <a:ext cx="8520600" cy="1300800"/>
          </a:xfrm>
          <a:prstGeom prst="rect">
            <a:avLst/>
          </a:prstGeom>
        </p:spPr>
        <p:txBody>
          <a:bodyPr spcFirstLastPara="1" wrap="square" lIns="91425" tIns="91425" rIns="91425" bIns="91425" anchor="t" anchorCtr="0">
            <a:normAutofit/>
          </a:bodyPr>
          <a:lstStyle>
            <a:lvl1pPr marL="457200" lvl="0" indent="-342900" algn="ctr">
              <a:spcBef>
                <a:spcPts val="0"/>
              </a:spcBef>
              <a:spcAft>
                <a:spcPts val="0"/>
              </a:spcAft>
              <a:buSzPts val="1800"/>
              <a:buChar char="●"/>
              <a:defRPr/>
            </a:lvl1pPr>
            <a:lvl2pPr marL="914400" lvl="1" indent="-317500" algn="ctr">
              <a:spcBef>
                <a:spcPts val="0"/>
              </a:spcBef>
              <a:spcAft>
                <a:spcPts val="0"/>
              </a:spcAft>
              <a:buSzPts val="1400"/>
              <a:buChar char="○"/>
              <a:defRPr/>
            </a:lvl2pPr>
            <a:lvl3pPr marL="1371600" lvl="2" indent="-317500" algn="ctr">
              <a:spcBef>
                <a:spcPts val="0"/>
              </a:spcBef>
              <a:spcAft>
                <a:spcPts val="0"/>
              </a:spcAft>
              <a:buSzPts val="1400"/>
              <a:buChar char="■"/>
              <a:defRPr/>
            </a:lvl3pPr>
            <a:lvl4pPr marL="1828800" lvl="3" indent="-317500" algn="ctr">
              <a:spcBef>
                <a:spcPts val="0"/>
              </a:spcBef>
              <a:spcAft>
                <a:spcPts val="0"/>
              </a:spcAft>
              <a:buSzPts val="1400"/>
              <a:buChar char="●"/>
              <a:defRPr/>
            </a:lvl4pPr>
            <a:lvl5pPr marL="2286000" lvl="4" indent="-317500" algn="ctr">
              <a:spcBef>
                <a:spcPts val="0"/>
              </a:spcBef>
              <a:spcAft>
                <a:spcPts val="0"/>
              </a:spcAft>
              <a:buSzPts val="1400"/>
              <a:buChar char="○"/>
              <a:defRPr/>
            </a:lvl5pPr>
            <a:lvl6pPr marL="2743200" lvl="5" indent="-317500" algn="ctr">
              <a:spcBef>
                <a:spcPts val="0"/>
              </a:spcBef>
              <a:spcAft>
                <a:spcPts val="0"/>
              </a:spcAft>
              <a:buSzPts val="1400"/>
              <a:buChar char="■"/>
              <a:defRPr/>
            </a:lvl6pPr>
            <a:lvl7pPr marL="3200400" lvl="6" indent="-317500" algn="ctr">
              <a:spcBef>
                <a:spcPts val="0"/>
              </a:spcBef>
              <a:spcAft>
                <a:spcPts val="0"/>
              </a:spcAft>
              <a:buSzPts val="1400"/>
              <a:buChar char="●"/>
              <a:defRPr/>
            </a:lvl7pPr>
            <a:lvl8pPr marL="3657600" lvl="7" indent="-317500" algn="ctr">
              <a:spcBef>
                <a:spcPts val="0"/>
              </a:spcBef>
              <a:spcAft>
                <a:spcPts val="0"/>
              </a:spcAft>
              <a:buSzPts val="1400"/>
              <a:buChar char="○"/>
              <a:defRPr/>
            </a:lvl8pPr>
            <a:lvl9pPr marL="4114800" lvl="8" indent="-317500" algn="ctr">
              <a:spcBef>
                <a:spcPts val="0"/>
              </a:spcBef>
              <a:spcAft>
                <a:spcPts val="0"/>
              </a:spcAft>
              <a:buSzPts val="1400"/>
              <a:buChar char="■"/>
              <a:defRPr/>
            </a:lvl9pPr>
          </a:lstStyle>
          <a:p>
            <a:endParaRPr/>
          </a:p>
        </p:txBody>
      </p:sp>
      <p:sp>
        <p:nvSpPr>
          <p:cNvPr id="47" name="Google Shape;47;p11"/>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311700" y="2150850"/>
            <a:ext cx="8520600" cy="841800"/>
          </a:xfrm>
          <a:prstGeom prst="rect">
            <a:avLst/>
          </a:prstGeom>
        </p:spPr>
        <p:txBody>
          <a:bodyPr spcFirstLastPara="1" wrap="square" lIns="91425" tIns="91425" rIns="91425" bIns="91425" anchor="ctr" anchorCtr="0">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a:endParaRPr/>
          </a:p>
        </p:txBody>
      </p:sp>
      <p:sp>
        <p:nvSpPr>
          <p:cNvPr id="15" name="Google Shape;15;p3"/>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18" name="Google Shape;18;p4"/>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19" name="Google Shape;19;p4"/>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5"/>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2" name="Google Shape;22;p5"/>
          <p:cNvSpPr txBox="1">
            <a:spLocks noGrp="1"/>
          </p:cNvSpPr>
          <p:nvPr>
            <p:ph type="body" idx="1"/>
          </p:nvPr>
        </p:nvSpPr>
        <p:spPr>
          <a:xfrm>
            <a:off x="311700" y="1152475"/>
            <a:ext cx="3999900" cy="34164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3" name="Google Shape;23;p5"/>
          <p:cNvSpPr txBox="1">
            <a:spLocks noGrp="1"/>
          </p:cNvSpPr>
          <p:nvPr>
            <p:ph type="body" idx="2"/>
          </p:nvPr>
        </p:nvSpPr>
        <p:spPr>
          <a:xfrm>
            <a:off x="4832400" y="1152475"/>
            <a:ext cx="3999900" cy="34164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4" name="Google Shape;24;p5"/>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7" name="Google Shape;27;p6"/>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7"/>
          <p:cNvSpPr txBox="1">
            <a:spLocks noGrp="1"/>
          </p:cNvSpPr>
          <p:nvPr>
            <p:ph type="title"/>
          </p:nvPr>
        </p:nvSpPr>
        <p:spPr>
          <a:xfrm>
            <a:off x="311700" y="555600"/>
            <a:ext cx="2808000" cy="755700"/>
          </a:xfrm>
          <a:prstGeom prst="rect">
            <a:avLst/>
          </a:prstGeom>
        </p:spPr>
        <p:txBody>
          <a:bodyPr spcFirstLastPara="1" wrap="square" lIns="91425" tIns="91425" rIns="91425" bIns="91425" anchor="b" anchorCtr="0">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30" name="Google Shape;30;p7"/>
          <p:cNvSpPr txBox="1">
            <a:spLocks noGrp="1"/>
          </p:cNvSpPr>
          <p:nvPr>
            <p:ph type="body" idx="1"/>
          </p:nvPr>
        </p:nvSpPr>
        <p:spPr>
          <a:xfrm>
            <a:off x="311700" y="1389600"/>
            <a:ext cx="2808000" cy="3179400"/>
          </a:xfrm>
          <a:prstGeom prst="rect">
            <a:avLst/>
          </a:prstGeom>
        </p:spPr>
        <p:txBody>
          <a:bodyPr spcFirstLastPara="1" wrap="square" lIns="91425" tIns="91425" rIns="91425" bIns="91425" anchor="t" anchorCtr="0">
            <a:normAutofit/>
          </a:bodyPr>
          <a:lstStyle>
            <a:lvl1pPr marL="457200" lvl="0" indent="-304800">
              <a:spcBef>
                <a:spcPts val="0"/>
              </a:spcBef>
              <a:spcAft>
                <a:spcPts val="0"/>
              </a:spcAft>
              <a:buSzPts val="1200"/>
              <a:buChar char="●"/>
              <a:defRPr sz="12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31" name="Google Shape;31;p7"/>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490250" y="450150"/>
            <a:ext cx="6367800" cy="4090800"/>
          </a:xfrm>
          <a:prstGeom prst="rect">
            <a:avLst/>
          </a:prstGeom>
        </p:spPr>
        <p:txBody>
          <a:bodyPr spcFirstLastPara="1" wrap="square" lIns="91425" tIns="91425" rIns="91425" bIns="91425" anchor="ctr" anchorCtr="0">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a:endParaRPr/>
          </a:p>
        </p:txBody>
      </p:sp>
      <p:sp>
        <p:nvSpPr>
          <p:cNvPr id="34" name="Google Shape;34;p8"/>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37;p9"/>
          <p:cNvSpPr txBox="1">
            <a:spLocks noGrp="1"/>
          </p:cNvSpPr>
          <p:nvPr>
            <p:ph type="title"/>
          </p:nvPr>
        </p:nvSpPr>
        <p:spPr>
          <a:xfrm>
            <a:off x="265500" y="1233175"/>
            <a:ext cx="4045200" cy="1482300"/>
          </a:xfrm>
          <a:prstGeom prst="rect">
            <a:avLst/>
          </a:prstGeom>
        </p:spPr>
        <p:txBody>
          <a:bodyPr spcFirstLastPara="1" wrap="square" lIns="91425" tIns="91425" rIns="91425" bIns="91425" anchor="b" anchorCtr="0">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a:endParaRPr/>
          </a:p>
        </p:txBody>
      </p:sp>
      <p:sp>
        <p:nvSpPr>
          <p:cNvPr id="38" name="Google Shape;38;p9"/>
          <p:cNvSpPr txBox="1">
            <a:spLocks noGrp="1"/>
          </p:cNvSpPr>
          <p:nvPr>
            <p:ph type="subTitle" idx="1"/>
          </p:nvPr>
        </p:nvSpPr>
        <p:spPr>
          <a:xfrm>
            <a:off x="265500" y="2803075"/>
            <a:ext cx="4045200" cy="12351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9"/>
          <p:cNvSpPr txBox="1">
            <a:spLocks noGrp="1"/>
          </p:cNvSpPr>
          <p:nvPr>
            <p:ph type="body" idx="2"/>
          </p:nvPr>
        </p:nvSpPr>
        <p:spPr>
          <a:xfrm>
            <a:off x="4939500" y="724075"/>
            <a:ext cx="3837000" cy="3695100"/>
          </a:xfrm>
          <a:prstGeom prst="rect">
            <a:avLst/>
          </a:prstGeom>
        </p:spPr>
        <p:txBody>
          <a:bodyPr spcFirstLastPara="1" wrap="square" lIns="91425" tIns="91425" rIns="91425" bIns="91425" anchor="ctr"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40" name="Google Shape;40;p9"/>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311700" y="4230575"/>
            <a:ext cx="5998800" cy="605100"/>
          </a:xfrm>
          <a:prstGeom prst="rect">
            <a:avLst/>
          </a:prstGeom>
        </p:spPr>
        <p:txBody>
          <a:bodyPr spcFirstLastPara="1" wrap="square" lIns="91425" tIns="91425" rIns="91425" bIns="91425" anchor="ctr" anchorCtr="0">
            <a:normAutofit/>
          </a:bodyPr>
          <a:lstStyle>
            <a:lvl1pPr marL="457200" lvl="0" indent="-228600">
              <a:lnSpc>
                <a:spcPct val="100000"/>
              </a:lnSpc>
              <a:spcBef>
                <a:spcPts val="0"/>
              </a:spcBef>
              <a:spcAft>
                <a:spcPts val="0"/>
              </a:spcAft>
              <a:buSzPts val="1800"/>
              <a:buNone/>
              <a:defRPr/>
            </a:lvl1pPr>
          </a:lstStyle>
          <a:p>
            <a:endParaRPr/>
          </a:p>
        </p:txBody>
      </p:sp>
      <p:sp>
        <p:nvSpPr>
          <p:cNvPr id="43" name="Google Shape;43;p10"/>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rmAutofit/>
          </a:bodyPr>
          <a:lstStyle>
            <a:lvl1pPr marL="457200" lvl="0" indent="-342900">
              <a:lnSpc>
                <a:spcPct val="115000"/>
              </a:lnSpc>
              <a:spcBef>
                <a:spcPts val="0"/>
              </a:spcBef>
              <a:spcAft>
                <a:spcPts val="0"/>
              </a:spcAft>
              <a:buClr>
                <a:schemeClr val="dk2"/>
              </a:buClr>
              <a:buSzPts val="1800"/>
              <a:buChar char="●"/>
              <a:defRPr sz="1800">
                <a:solidFill>
                  <a:schemeClr val="dk2"/>
                </a:solidFill>
              </a:defRPr>
            </a:lvl1pPr>
            <a:lvl2pPr marL="914400" lvl="1" indent="-317500">
              <a:lnSpc>
                <a:spcPct val="115000"/>
              </a:lnSpc>
              <a:spcBef>
                <a:spcPts val="0"/>
              </a:spcBef>
              <a:spcAft>
                <a:spcPts val="0"/>
              </a:spcAft>
              <a:buClr>
                <a:schemeClr val="dk2"/>
              </a:buClr>
              <a:buSzPts val="1400"/>
              <a:buChar char="○"/>
              <a:defRPr>
                <a:solidFill>
                  <a:schemeClr val="dk2"/>
                </a:solidFill>
              </a:defRPr>
            </a:lvl2pPr>
            <a:lvl3pPr marL="1371600" lvl="2" indent="-317500">
              <a:lnSpc>
                <a:spcPct val="115000"/>
              </a:lnSpc>
              <a:spcBef>
                <a:spcPts val="0"/>
              </a:spcBef>
              <a:spcAft>
                <a:spcPts val="0"/>
              </a:spcAft>
              <a:buClr>
                <a:schemeClr val="dk2"/>
              </a:buClr>
              <a:buSzPts val="1400"/>
              <a:buChar char="■"/>
              <a:defRPr>
                <a:solidFill>
                  <a:schemeClr val="dk2"/>
                </a:solidFill>
              </a:defRPr>
            </a:lvl3pPr>
            <a:lvl4pPr marL="1828800" lvl="3" indent="-317500">
              <a:lnSpc>
                <a:spcPct val="115000"/>
              </a:lnSpc>
              <a:spcBef>
                <a:spcPts val="0"/>
              </a:spcBef>
              <a:spcAft>
                <a:spcPts val="0"/>
              </a:spcAft>
              <a:buClr>
                <a:schemeClr val="dk2"/>
              </a:buClr>
              <a:buSzPts val="1400"/>
              <a:buChar char="●"/>
              <a:defRPr>
                <a:solidFill>
                  <a:schemeClr val="dk2"/>
                </a:solidFill>
              </a:defRPr>
            </a:lvl4pPr>
            <a:lvl5pPr marL="2286000" lvl="4" indent="-317500">
              <a:lnSpc>
                <a:spcPct val="115000"/>
              </a:lnSpc>
              <a:spcBef>
                <a:spcPts val="0"/>
              </a:spcBef>
              <a:spcAft>
                <a:spcPts val="0"/>
              </a:spcAft>
              <a:buClr>
                <a:schemeClr val="dk2"/>
              </a:buClr>
              <a:buSzPts val="1400"/>
              <a:buChar char="○"/>
              <a:defRPr>
                <a:solidFill>
                  <a:schemeClr val="dk2"/>
                </a:solidFill>
              </a:defRPr>
            </a:lvl5pPr>
            <a:lvl6pPr marL="2743200" lvl="5" indent="-317500">
              <a:lnSpc>
                <a:spcPct val="115000"/>
              </a:lnSpc>
              <a:spcBef>
                <a:spcPts val="0"/>
              </a:spcBef>
              <a:spcAft>
                <a:spcPts val="0"/>
              </a:spcAft>
              <a:buClr>
                <a:schemeClr val="dk2"/>
              </a:buClr>
              <a:buSzPts val="1400"/>
              <a:buChar char="■"/>
              <a:defRPr>
                <a:solidFill>
                  <a:schemeClr val="dk2"/>
                </a:solidFill>
              </a:defRPr>
            </a:lvl6pPr>
            <a:lvl7pPr marL="3200400" lvl="6" indent="-317500">
              <a:lnSpc>
                <a:spcPct val="115000"/>
              </a:lnSpc>
              <a:spcBef>
                <a:spcPts val="0"/>
              </a:spcBef>
              <a:spcAft>
                <a:spcPts val="0"/>
              </a:spcAft>
              <a:buClr>
                <a:schemeClr val="dk2"/>
              </a:buClr>
              <a:buSzPts val="1400"/>
              <a:buChar char="●"/>
              <a:defRPr>
                <a:solidFill>
                  <a:schemeClr val="dk2"/>
                </a:solidFill>
              </a:defRPr>
            </a:lvl7pPr>
            <a:lvl8pPr marL="3657600" lvl="7" indent="-317500">
              <a:lnSpc>
                <a:spcPct val="115000"/>
              </a:lnSpc>
              <a:spcBef>
                <a:spcPts val="0"/>
              </a:spcBef>
              <a:spcAft>
                <a:spcPts val="0"/>
              </a:spcAft>
              <a:buClr>
                <a:schemeClr val="dk2"/>
              </a:buClr>
              <a:buSzPts val="1400"/>
              <a:buChar char="○"/>
              <a:defRPr>
                <a:solidFill>
                  <a:schemeClr val="dk2"/>
                </a:solidFill>
              </a:defRPr>
            </a:lvl8pPr>
            <a:lvl9pPr marL="4114800" lvl="8" indent="-317500">
              <a:lnSpc>
                <a:spcPct val="115000"/>
              </a:lnSpc>
              <a:spcBef>
                <a:spcPts val="0"/>
              </a:spcBef>
              <a:spcAft>
                <a:spcPts val="0"/>
              </a:spcAft>
              <a:buClr>
                <a:schemeClr val="dk2"/>
              </a:buClr>
              <a:buSzPts val="1400"/>
              <a:buChar char="■"/>
              <a:defRPr>
                <a:solidFill>
                  <a:schemeClr val="dk2"/>
                </a:solidFill>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marL="0" lvl="0" indent="0" algn="r" rtl="0">
              <a:spcBef>
                <a:spcPts val="0"/>
              </a:spcBef>
              <a:spcAft>
                <a:spcPts val="0"/>
              </a:spcAft>
              <a:buNone/>
            </a:pPr>
            <a:fld id="{00000000-1234-1234-1234-123412341234}" type="slidenum">
              <a:rPr lang="en"/>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3" Type="http://schemas.openxmlformats.org/officeDocument/2006/relationships/hyperlink" Target="http://www.calgold.ca.gov/" TargetMode="External"/><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sp>
        <p:nvSpPr>
          <p:cNvPr id="54" name="Google Shape;54;p13"/>
          <p:cNvSpPr txBox="1">
            <a:spLocks noGrp="1"/>
          </p:cNvSpPr>
          <p:nvPr>
            <p:ph type="ctrTitle"/>
          </p:nvPr>
        </p:nvSpPr>
        <p:spPr>
          <a:xfrm>
            <a:off x="311708" y="744575"/>
            <a:ext cx="8520600" cy="2052600"/>
          </a:xfrm>
          <a:prstGeom prst="rect">
            <a:avLst/>
          </a:prstGeom>
        </p:spPr>
        <p:txBody>
          <a:bodyPr spcFirstLastPara="1" wrap="square" lIns="91425" tIns="91425" rIns="91425" bIns="91425" anchor="b" anchorCtr="0">
            <a:normAutofit/>
          </a:bodyPr>
          <a:lstStyle/>
          <a:p>
            <a:pPr marL="0" lvl="0" indent="0" algn="ctr" rtl="0">
              <a:spcBef>
                <a:spcPts val="0"/>
              </a:spcBef>
              <a:spcAft>
                <a:spcPts val="0"/>
              </a:spcAft>
              <a:buNone/>
            </a:pPr>
            <a:r>
              <a:rPr lang="en"/>
              <a:t>(Your Business Name )</a:t>
            </a:r>
            <a:endParaRPr/>
          </a:p>
        </p:txBody>
      </p:sp>
      <p:sp>
        <p:nvSpPr>
          <p:cNvPr id="55" name="Google Shape;55;p13"/>
          <p:cNvSpPr txBox="1">
            <a:spLocks noGrp="1"/>
          </p:cNvSpPr>
          <p:nvPr>
            <p:ph type="subTitle" idx="1"/>
          </p:nvPr>
        </p:nvSpPr>
        <p:spPr>
          <a:xfrm>
            <a:off x="311700" y="2834125"/>
            <a:ext cx="8520600" cy="792600"/>
          </a:xfrm>
          <a:prstGeom prst="rect">
            <a:avLst/>
          </a:prstGeom>
        </p:spPr>
        <p:txBody>
          <a:bodyPr spcFirstLastPara="1" wrap="square" lIns="91425" tIns="91425" rIns="91425" bIns="91425" anchor="t" anchorCtr="0">
            <a:normAutofit/>
          </a:bodyPr>
          <a:lstStyle/>
          <a:p>
            <a:pPr marL="0" lvl="0" indent="0" algn="ctr" rtl="0">
              <a:spcBef>
                <a:spcPts val="0"/>
              </a:spcBef>
              <a:spcAft>
                <a:spcPts val="0"/>
              </a:spcAft>
              <a:buNone/>
            </a:pPr>
            <a:r>
              <a:rPr lang="en"/>
              <a:t>(Your full name and your teacher’s name)</a:t>
            </a:r>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59"/>
        <p:cNvGrpSpPr/>
        <p:nvPr/>
      </p:nvGrpSpPr>
      <p:grpSpPr>
        <a:xfrm>
          <a:off x="0" y="0"/>
          <a:ext cx="0" cy="0"/>
          <a:chOff x="0" y="0"/>
          <a:chExt cx="0" cy="0"/>
        </a:xfrm>
      </p:grpSpPr>
      <p:sp>
        <p:nvSpPr>
          <p:cNvPr id="60" name="Google Shape;60;p14"/>
          <p:cNvSpPr txBox="1">
            <a:spLocks noGrp="1"/>
          </p:cNvSpPr>
          <p:nvPr>
            <p:ph type="title"/>
          </p:nvPr>
        </p:nvSpPr>
        <p:spPr>
          <a:xfrm>
            <a:off x="311700" y="445025"/>
            <a:ext cx="8520600" cy="1142100"/>
          </a:xfrm>
          <a:prstGeom prst="rect">
            <a:avLst/>
          </a:prstGeom>
        </p:spPr>
        <p:txBody>
          <a:bodyPr spcFirstLastPara="1" wrap="square" lIns="91425" tIns="91425" rIns="91425" bIns="91425" anchor="t" anchorCtr="0">
            <a:normAutofit/>
          </a:bodyPr>
          <a:lstStyle/>
          <a:p>
            <a:pPr marL="0" lvl="0" indent="0" algn="l" rtl="0">
              <a:spcBef>
                <a:spcPts val="0"/>
              </a:spcBef>
              <a:spcAft>
                <a:spcPts val="0"/>
              </a:spcAft>
              <a:buSzPts val="990"/>
              <a:buNone/>
            </a:pPr>
            <a:r>
              <a:rPr lang="en" sz="1400" dirty="0"/>
              <a:t>Answer these questions with bullet points and pictures. </a:t>
            </a:r>
            <a:br>
              <a:rPr lang="en" sz="1400" dirty="0"/>
            </a:br>
            <a:r>
              <a:rPr lang="en" sz="1400" dirty="0">
                <a:solidFill>
                  <a:srgbClr val="0000FF"/>
                </a:solidFill>
              </a:rPr>
              <a:t>2. Summary: What is the business? What kind of business is it? What does the business do or make?</a:t>
            </a:r>
            <a:endParaRPr sz="1400" dirty="0">
              <a:solidFill>
                <a:srgbClr val="0000FF"/>
              </a:solidFill>
            </a:endParaRPr>
          </a:p>
        </p:txBody>
      </p:sp>
      <p:sp>
        <p:nvSpPr>
          <p:cNvPr id="61" name="Google Shape;61;p14"/>
          <p:cNvSpPr txBox="1">
            <a:spLocks noGrp="1"/>
          </p:cNvSpPr>
          <p:nvPr>
            <p:ph type="body" idx="1"/>
          </p:nvPr>
        </p:nvSpPr>
        <p:spPr>
          <a:xfrm>
            <a:off x="311700" y="1675150"/>
            <a:ext cx="8520600" cy="2893800"/>
          </a:xfrm>
          <a:prstGeom prst="rect">
            <a:avLst/>
          </a:prstGeom>
        </p:spPr>
        <p:txBody>
          <a:bodyPr spcFirstLastPara="1" wrap="square" lIns="91425" tIns="91425" rIns="91425" bIns="91425" anchor="t" anchorCtr="0">
            <a:normAutofit/>
          </a:bodyPr>
          <a:lstStyle/>
          <a:p>
            <a:pPr marL="0" lvl="0" indent="0" algn="l" rtl="0">
              <a:spcBef>
                <a:spcPts val="0"/>
              </a:spcBef>
              <a:spcAft>
                <a:spcPts val="1200"/>
              </a:spcAft>
              <a:buNone/>
            </a:pPr>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65"/>
        <p:cNvGrpSpPr/>
        <p:nvPr/>
      </p:nvGrpSpPr>
      <p:grpSpPr>
        <a:xfrm>
          <a:off x="0" y="0"/>
          <a:ext cx="0" cy="0"/>
          <a:chOff x="0" y="0"/>
          <a:chExt cx="0" cy="0"/>
        </a:xfrm>
      </p:grpSpPr>
      <p:sp>
        <p:nvSpPr>
          <p:cNvPr id="66" name="Google Shape;66;p15"/>
          <p:cNvSpPr txBox="1">
            <a:spLocks noGrp="1"/>
          </p:cNvSpPr>
          <p:nvPr>
            <p:ph type="title"/>
          </p:nvPr>
        </p:nvSpPr>
        <p:spPr>
          <a:xfrm>
            <a:off x="311700" y="445025"/>
            <a:ext cx="8520600" cy="1142100"/>
          </a:xfrm>
          <a:prstGeom prst="rect">
            <a:avLst/>
          </a:prstGeom>
        </p:spPr>
        <p:txBody>
          <a:bodyPr spcFirstLastPara="1" wrap="square" lIns="91425" tIns="91425" rIns="91425" bIns="91425" anchor="t" anchorCtr="0">
            <a:normAutofit/>
          </a:bodyPr>
          <a:lstStyle/>
          <a:p>
            <a:pPr marL="0" lvl="0" indent="0" algn="l" rtl="0">
              <a:spcBef>
                <a:spcPts val="0"/>
              </a:spcBef>
              <a:spcAft>
                <a:spcPts val="0"/>
              </a:spcAft>
              <a:buSzPts val="990"/>
              <a:buNone/>
            </a:pPr>
            <a:r>
              <a:rPr lang="en" sz="1400" dirty="0"/>
              <a:t>Answer these questions with bullet points and pictures. </a:t>
            </a:r>
            <a:endParaRPr sz="1400" dirty="0"/>
          </a:p>
          <a:p>
            <a:pPr marL="0" lvl="0" indent="0" algn="l" rtl="0">
              <a:spcBef>
                <a:spcPts val="0"/>
              </a:spcBef>
              <a:spcAft>
                <a:spcPts val="0"/>
              </a:spcAft>
              <a:buSzPts val="990"/>
              <a:buNone/>
            </a:pPr>
            <a:r>
              <a:rPr lang="en" sz="1400" dirty="0">
                <a:solidFill>
                  <a:srgbClr val="0000FF"/>
                </a:solidFill>
              </a:rPr>
              <a:t>3. Budget: How much will you charge for your service or product? </a:t>
            </a:r>
            <a:endParaRPr sz="1400" dirty="0">
              <a:solidFill>
                <a:srgbClr val="0000FF"/>
              </a:solidFill>
            </a:endParaRPr>
          </a:p>
        </p:txBody>
      </p:sp>
      <p:sp>
        <p:nvSpPr>
          <p:cNvPr id="67" name="Google Shape;67;p15"/>
          <p:cNvSpPr txBox="1">
            <a:spLocks noGrp="1"/>
          </p:cNvSpPr>
          <p:nvPr>
            <p:ph type="body" idx="1"/>
          </p:nvPr>
        </p:nvSpPr>
        <p:spPr>
          <a:xfrm>
            <a:off x="311700" y="1675150"/>
            <a:ext cx="8520600" cy="2893800"/>
          </a:xfrm>
          <a:prstGeom prst="rect">
            <a:avLst/>
          </a:prstGeom>
        </p:spPr>
        <p:txBody>
          <a:bodyPr spcFirstLastPara="1" wrap="square" lIns="91425" tIns="91425" rIns="91425" bIns="91425" anchor="t" anchorCtr="0">
            <a:normAutofit/>
          </a:bodyPr>
          <a:lstStyle/>
          <a:p>
            <a:pPr marL="0" lvl="0" indent="0" algn="l" rtl="0">
              <a:spcBef>
                <a:spcPts val="0"/>
              </a:spcBef>
              <a:spcAft>
                <a:spcPts val="1200"/>
              </a:spcAft>
              <a:buNone/>
            </a:pPr>
            <a:endParaRP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71"/>
        <p:cNvGrpSpPr/>
        <p:nvPr/>
      </p:nvGrpSpPr>
      <p:grpSpPr>
        <a:xfrm>
          <a:off x="0" y="0"/>
          <a:ext cx="0" cy="0"/>
          <a:chOff x="0" y="0"/>
          <a:chExt cx="0" cy="0"/>
        </a:xfrm>
      </p:grpSpPr>
      <p:sp>
        <p:nvSpPr>
          <p:cNvPr id="72" name="Google Shape;72;p16"/>
          <p:cNvSpPr txBox="1">
            <a:spLocks noGrp="1"/>
          </p:cNvSpPr>
          <p:nvPr>
            <p:ph type="title"/>
          </p:nvPr>
        </p:nvSpPr>
        <p:spPr>
          <a:xfrm>
            <a:off x="311700" y="445025"/>
            <a:ext cx="8520600" cy="11421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SzPts val="891"/>
              <a:buNone/>
            </a:pPr>
            <a:r>
              <a:rPr lang="en" sz="1400" dirty="0"/>
              <a:t>Answer these questions with bullet points and pictures. </a:t>
            </a:r>
            <a:endParaRPr sz="1400" dirty="0"/>
          </a:p>
          <a:p>
            <a:pPr marL="0" lvl="0" indent="0" algn="l" rtl="0">
              <a:spcBef>
                <a:spcPts val="0"/>
              </a:spcBef>
              <a:spcAft>
                <a:spcPts val="0"/>
              </a:spcAft>
              <a:buSzPts val="891"/>
              <a:buNone/>
            </a:pPr>
            <a:r>
              <a:rPr lang="en" sz="1400" dirty="0">
                <a:solidFill>
                  <a:srgbClr val="0000FF"/>
                </a:solidFill>
              </a:rPr>
              <a:t>4. Market Analysis: Why did you choose this business? Why do you think this business will be successful? Name two reasons.</a:t>
            </a:r>
            <a:endParaRPr sz="1400" dirty="0">
              <a:solidFill>
                <a:srgbClr val="0000FF"/>
              </a:solidFill>
            </a:endParaRPr>
          </a:p>
        </p:txBody>
      </p:sp>
      <p:sp>
        <p:nvSpPr>
          <p:cNvPr id="73" name="Google Shape;73;p16"/>
          <p:cNvSpPr txBox="1">
            <a:spLocks noGrp="1"/>
          </p:cNvSpPr>
          <p:nvPr>
            <p:ph type="body" idx="1"/>
          </p:nvPr>
        </p:nvSpPr>
        <p:spPr>
          <a:xfrm>
            <a:off x="311700" y="1675150"/>
            <a:ext cx="8520600" cy="2893800"/>
          </a:xfrm>
          <a:prstGeom prst="rect">
            <a:avLst/>
          </a:prstGeom>
        </p:spPr>
        <p:txBody>
          <a:bodyPr spcFirstLastPara="1" wrap="square" lIns="91425" tIns="91425" rIns="91425" bIns="91425" anchor="t" anchorCtr="0">
            <a:normAutofit/>
          </a:bodyPr>
          <a:lstStyle/>
          <a:p>
            <a:pPr marL="0" lvl="0" indent="0" algn="l" rtl="0">
              <a:spcBef>
                <a:spcPts val="0"/>
              </a:spcBef>
              <a:spcAft>
                <a:spcPts val="1200"/>
              </a:spcAft>
              <a:buNone/>
            </a:pPr>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77"/>
        <p:cNvGrpSpPr/>
        <p:nvPr/>
      </p:nvGrpSpPr>
      <p:grpSpPr>
        <a:xfrm>
          <a:off x="0" y="0"/>
          <a:ext cx="0" cy="0"/>
          <a:chOff x="0" y="0"/>
          <a:chExt cx="0" cy="0"/>
        </a:xfrm>
      </p:grpSpPr>
      <p:sp>
        <p:nvSpPr>
          <p:cNvPr id="78" name="Google Shape;78;p17"/>
          <p:cNvSpPr txBox="1">
            <a:spLocks noGrp="1"/>
          </p:cNvSpPr>
          <p:nvPr>
            <p:ph type="title"/>
          </p:nvPr>
        </p:nvSpPr>
        <p:spPr>
          <a:xfrm>
            <a:off x="311700" y="445025"/>
            <a:ext cx="8520600" cy="1343400"/>
          </a:xfrm>
          <a:prstGeom prst="rect">
            <a:avLst/>
          </a:prstGeom>
        </p:spPr>
        <p:txBody>
          <a:bodyPr spcFirstLastPara="1" wrap="square" lIns="91425" tIns="91425" rIns="91425" bIns="91425" anchor="t" anchorCtr="0">
            <a:normAutofit/>
          </a:bodyPr>
          <a:lstStyle/>
          <a:p>
            <a:pPr marL="0" lvl="0" indent="0" algn="l" rtl="0">
              <a:spcBef>
                <a:spcPts val="0"/>
              </a:spcBef>
              <a:spcAft>
                <a:spcPts val="0"/>
              </a:spcAft>
              <a:buSzPts val="990"/>
              <a:buNone/>
            </a:pPr>
            <a:r>
              <a:rPr lang="en" sz="1400" dirty="0"/>
              <a:t>Answer these questions with bullet points and pictures. </a:t>
            </a:r>
            <a:endParaRPr sz="1400" dirty="0"/>
          </a:p>
          <a:p>
            <a:pPr marL="0" lvl="0" indent="0" algn="l" rtl="0">
              <a:spcBef>
                <a:spcPts val="0"/>
              </a:spcBef>
              <a:spcAft>
                <a:spcPts val="0"/>
              </a:spcAft>
              <a:buSzPts val="990"/>
              <a:buNone/>
            </a:pPr>
            <a:r>
              <a:rPr lang="en" sz="1400" dirty="0">
                <a:solidFill>
                  <a:srgbClr val="0000FF"/>
                </a:solidFill>
              </a:rPr>
              <a:t>5. Marketing Plan and Sale Strategies: How will you advertise your business? How will customers learn about your product or service? How will your item be sold?</a:t>
            </a:r>
            <a:endParaRPr sz="1400" dirty="0">
              <a:solidFill>
                <a:srgbClr val="0000FF"/>
              </a:solidFill>
            </a:endParaRPr>
          </a:p>
        </p:txBody>
      </p:sp>
      <p:sp>
        <p:nvSpPr>
          <p:cNvPr id="79" name="Google Shape;79;p17"/>
          <p:cNvSpPr txBox="1">
            <a:spLocks noGrp="1"/>
          </p:cNvSpPr>
          <p:nvPr>
            <p:ph type="body" idx="1"/>
          </p:nvPr>
        </p:nvSpPr>
        <p:spPr>
          <a:xfrm>
            <a:off x="311700" y="1675150"/>
            <a:ext cx="8520600" cy="2893800"/>
          </a:xfrm>
          <a:prstGeom prst="rect">
            <a:avLst/>
          </a:prstGeom>
        </p:spPr>
        <p:txBody>
          <a:bodyPr spcFirstLastPara="1" wrap="square" lIns="91425" tIns="91425" rIns="91425" bIns="91425" anchor="t" anchorCtr="0">
            <a:normAutofit/>
          </a:bodyPr>
          <a:lstStyle/>
          <a:p>
            <a:pPr marL="0" lvl="0" indent="0" algn="l" rtl="0">
              <a:spcBef>
                <a:spcPts val="0"/>
              </a:spcBef>
              <a:spcAft>
                <a:spcPts val="1200"/>
              </a:spcAft>
              <a:buNone/>
            </a:pPr>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83"/>
        <p:cNvGrpSpPr/>
        <p:nvPr/>
      </p:nvGrpSpPr>
      <p:grpSpPr>
        <a:xfrm>
          <a:off x="0" y="0"/>
          <a:ext cx="0" cy="0"/>
          <a:chOff x="0" y="0"/>
          <a:chExt cx="0" cy="0"/>
        </a:xfrm>
      </p:grpSpPr>
      <p:sp>
        <p:nvSpPr>
          <p:cNvPr id="84" name="Google Shape;84;p18"/>
          <p:cNvSpPr txBox="1">
            <a:spLocks noGrp="1"/>
          </p:cNvSpPr>
          <p:nvPr>
            <p:ph type="title"/>
          </p:nvPr>
        </p:nvSpPr>
        <p:spPr>
          <a:xfrm>
            <a:off x="311700" y="445025"/>
            <a:ext cx="8520600" cy="13731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SzPct val="61874"/>
              <a:buNone/>
            </a:pPr>
            <a:r>
              <a:rPr lang="en" sz="1600" dirty="0"/>
              <a:t>Answer these questions with bullet points and pictures. </a:t>
            </a:r>
            <a:endParaRPr sz="1600" dirty="0"/>
          </a:p>
          <a:p>
            <a:pPr marL="0" lvl="0" indent="0" algn="l" rtl="0">
              <a:spcBef>
                <a:spcPts val="0"/>
              </a:spcBef>
              <a:spcAft>
                <a:spcPts val="0"/>
              </a:spcAft>
              <a:buSzPct val="61874"/>
              <a:buNone/>
            </a:pPr>
            <a:r>
              <a:rPr lang="en" sz="1600" dirty="0">
                <a:solidFill>
                  <a:srgbClr val="0000FF"/>
                </a:solidFill>
              </a:rPr>
              <a:t>6. Resources Needed: How many employees are needed? What are their responsibilities/ roles/ positions or job titles, hours, and wages? Are you the only employee? If so, what are your hours and responsibilities? </a:t>
            </a:r>
            <a:r>
              <a:rPr lang="en" sz="1533" dirty="0">
                <a:solidFill>
                  <a:srgbClr val="0000FF"/>
                </a:solidFill>
              </a:rPr>
              <a:t>What resources do you need to start or maintain this business? How much money will you need to start your business? Make a list below. $$, equipment, permits, etc. (check </a:t>
            </a:r>
            <a:r>
              <a:rPr lang="en" sz="1533" u="sng" dirty="0">
                <a:solidFill>
                  <a:srgbClr val="0000FF"/>
                </a:solidFill>
                <a:hlinkClick r:id="rId3">
                  <a:extLst>
                    <a:ext uri="{A12FA001-AC4F-418D-AE19-62706E023703}">
                      <ahyp:hlinkClr xmlns:ahyp="http://schemas.microsoft.com/office/drawing/2018/hyperlinkcolor" val="tx"/>
                    </a:ext>
                  </a:extLst>
                </a:hlinkClick>
              </a:rPr>
              <a:t>www.calgold.ca.gov</a:t>
            </a:r>
            <a:r>
              <a:rPr lang="en" sz="1533" dirty="0">
                <a:solidFill>
                  <a:srgbClr val="0000FF"/>
                </a:solidFill>
              </a:rPr>
              <a:t> for required permits) </a:t>
            </a:r>
            <a:endParaRPr sz="1933" dirty="0">
              <a:solidFill>
                <a:srgbClr val="0000FF"/>
              </a:solidFill>
            </a:endParaRPr>
          </a:p>
        </p:txBody>
      </p:sp>
      <p:sp>
        <p:nvSpPr>
          <p:cNvPr id="85" name="Google Shape;85;p18"/>
          <p:cNvSpPr txBox="1">
            <a:spLocks noGrp="1"/>
          </p:cNvSpPr>
          <p:nvPr>
            <p:ph type="body" idx="1"/>
          </p:nvPr>
        </p:nvSpPr>
        <p:spPr>
          <a:xfrm>
            <a:off x="311700" y="2352725"/>
            <a:ext cx="8520600" cy="2216100"/>
          </a:xfrm>
          <a:prstGeom prst="rect">
            <a:avLst/>
          </a:prstGeom>
        </p:spPr>
        <p:txBody>
          <a:bodyPr spcFirstLastPara="1" wrap="square" lIns="91425" tIns="91425" rIns="91425" bIns="91425" anchor="t" anchorCtr="0">
            <a:normAutofit/>
          </a:bodyPr>
          <a:lstStyle/>
          <a:p>
            <a:pPr marL="0" lvl="0" indent="0" algn="l" rtl="0">
              <a:spcBef>
                <a:spcPts val="0"/>
              </a:spcBef>
              <a:spcAft>
                <a:spcPts val="1200"/>
              </a:spcAft>
              <a:buNone/>
            </a:pPr>
            <a:endParaRP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595A41-6B7F-BFEA-3D2E-527552DD3A20}"/>
              </a:ext>
            </a:extLst>
          </p:cNvPr>
          <p:cNvSpPr>
            <a:spLocks noGrp="1"/>
          </p:cNvSpPr>
          <p:nvPr>
            <p:ph type="title"/>
          </p:nvPr>
        </p:nvSpPr>
        <p:spPr/>
        <p:txBody>
          <a:bodyPr>
            <a:noAutofit/>
          </a:bodyPr>
          <a:lstStyle/>
          <a:p>
            <a:r>
              <a:rPr lang="en" sz="1400" dirty="0">
                <a:solidFill>
                  <a:srgbClr val="0000FF"/>
                </a:solidFill>
              </a:rPr>
              <a:t>7. Contact Information: Where is it located? What are the business hours? What is your contact information?</a:t>
            </a:r>
            <a:endParaRPr lang="en-US" sz="1400" dirty="0"/>
          </a:p>
        </p:txBody>
      </p:sp>
      <p:sp>
        <p:nvSpPr>
          <p:cNvPr id="3" name="Text Placeholder 2">
            <a:extLst>
              <a:ext uri="{FF2B5EF4-FFF2-40B4-BE49-F238E27FC236}">
                <a16:creationId xmlns:a16="http://schemas.microsoft.com/office/drawing/2014/main" id="{217240C4-AA24-A61E-B341-A51B701F421B}"/>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2704781093"/>
      </p:ext>
    </p:extLst>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22</TotalTime>
  <Words>271</Words>
  <Application>Microsoft Office PowerPoint</Application>
  <PresentationFormat>On-screen Show (16:9)</PresentationFormat>
  <Paragraphs>12</Paragraphs>
  <Slides>7</Slides>
  <Notes>6</Notes>
  <HiddenSlides>0</HiddenSlides>
  <MMClips>0</MMClips>
  <ScaleCrop>false</ScaleCrop>
  <HeadingPairs>
    <vt:vector size="6" baseType="variant">
      <vt:variant>
        <vt:lpstr>Fonts Used</vt:lpstr>
      </vt:variant>
      <vt:variant>
        <vt:i4>1</vt:i4>
      </vt:variant>
      <vt:variant>
        <vt:lpstr>Theme</vt:lpstr>
      </vt:variant>
      <vt:variant>
        <vt:i4>1</vt:i4>
      </vt:variant>
      <vt:variant>
        <vt:lpstr>Slide Titles</vt:lpstr>
      </vt:variant>
      <vt:variant>
        <vt:i4>7</vt:i4>
      </vt:variant>
    </vt:vector>
  </HeadingPairs>
  <TitlesOfParts>
    <vt:vector size="9" baseType="lpstr">
      <vt:lpstr>Arial</vt:lpstr>
      <vt:lpstr>Simple Light</vt:lpstr>
      <vt:lpstr>(Your Business Name )</vt:lpstr>
      <vt:lpstr>Answer these questions with bullet points and pictures.  2. Summary: What is the business? What kind of business is it? What does the business do or make?</vt:lpstr>
      <vt:lpstr>Answer these questions with bullet points and pictures.  3. Budget: How much will you charge for your service or product? </vt:lpstr>
      <vt:lpstr>Answer these questions with bullet points and pictures.  4. Market Analysis: Why did you choose this business? Why do you think this business will be successful? Name two reasons.</vt:lpstr>
      <vt:lpstr>Answer these questions with bullet points and pictures.  5. Marketing Plan and Sale Strategies: How will you advertise your business? How will customers learn about your product or service? How will your item be sold?</vt:lpstr>
      <vt:lpstr>Answer these questions with bullet points and pictures.  6. Resources Needed: How many employees are needed? What are their responsibilities/ roles/ positions or job titles, hours, and wages? Are you the only employee? If so, what are your hours and responsibilities? What resources do you need to start or maintain this business? How much money will you need to start your business? Make a list below. $$, equipment, permits, etc. (check www.calgold.ca.gov for required permits) </vt:lpstr>
      <vt:lpstr>7. Contact Information: Where is it located? What are the business hours? What is your contact information?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(Your Business Name )</dc:title>
  <dc:creator>Stephanie Fitzpatrick</dc:creator>
  <cp:lastModifiedBy>Stephanie Fitzpatrick</cp:lastModifiedBy>
  <cp:revision>4</cp:revision>
  <dcterms:modified xsi:type="dcterms:W3CDTF">2024-06-15T04:17:53Z</dcterms:modified>
</cp:coreProperties>
</file>